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448" r:id="rId5"/>
    <p:sldId id="2462" r:id="rId6"/>
    <p:sldId id="259" r:id="rId7"/>
    <p:sldId id="2464" r:id="rId8"/>
    <p:sldId id="2463" r:id="rId9"/>
    <p:sldId id="2451" r:id="rId10"/>
    <p:sldId id="2465" r:id="rId11"/>
    <p:sldId id="2432" r:id="rId12"/>
    <p:sldId id="2467" r:id="rId13"/>
    <p:sldId id="2469" r:id="rId14"/>
    <p:sldId id="2466" r:id="rId15"/>
    <p:sldId id="2470" r:id="rId16"/>
    <p:sldId id="2450" r:id="rId17"/>
    <p:sldId id="2475" r:id="rId18"/>
    <p:sldId id="2476" r:id="rId19"/>
    <p:sldId id="2477" r:id="rId20"/>
    <p:sldId id="2457" r:id="rId21"/>
    <p:sldId id="2472" r:id="rId22"/>
    <p:sldId id="2473" r:id="rId23"/>
    <p:sldId id="2474" r:id="rId24"/>
    <p:sldId id="2456" r:id="rId25"/>
    <p:sldId id="24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8CFE7-658C-4EA5-8FDB-CD09278E2932}" v="100" dt="2020-11-18T06:43:46.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3" autoAdjust="0"/>
    <p:restoredTop sz="95033" autoAdjust="0"/>
  </p:normalViewPr>
  <p:slideViewPr>
    <p:cSldViewPr snapToGrid="0">
      <p:cViewPr varScale="1">
        <p:scale>
          <a:sx n="70" d="100"/>
          <a:sy n="70" d="100"/>
        </p:scale>
        <p:origin x="96" y="91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4/9/2021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1822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7598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78999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74528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54389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985508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315398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660369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cap="none" dirty="0"/>
              <a:t>Esports Betting Network</a:t>
            </a:r>
            <a:endParaRPr lang="en-US"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19.11.2020</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Matthew Hill</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TARGET AUDIENCE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WHO ARE THE FANS?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2762983"/>
          </a:xfrm>
        </p:spPr>
        <p:txBody>
          <a:bodyPr>
            <a:normAutofit/>
          </a:bodyPr>
          <a:lstStyle/>
          <a:p>
            <a:pPr marL="0" indent="0">
              <a:lnSpc>
                <a:spcPct val="100000"/>
              </a:lnSpc>
              <a:buNone/>
            </a:pPr>
            <a:r>
              <a:rPr lang="en-US" dirty="0">
                <a:cs typeface="Biome Light" panose="020B0303030204020804" pitchFamily="34" charset="0"/>
              </a:rPr>
              <a:t>Esports f</a:t>
            </a:r>
            <a:r>
              <a:rPr lang="en-US" sz="1600" dirty="0">
                <a:cs typeface="Biome Light" panose="020B0303030204020804" pitchFamily="34" charset="0"/>
              </a:rPr>
              <a:t>ans are typically young, and deeply engaged, with large average watching times. Research shows that fans are predominately male millennials although there is still a strong female presence of 38%. </a:t>
            </a:r>
          </a:p>
          <a:p>
            <a:pPr marL="0" indent="0">
              <a:lnSpc>
                <a:spcPct val="100000"/>
              </a:lnSpc>
              <a:buNone/>
            </a:pPr>
            <a:r>
              <a:rPr lang="en-US" dirty="0">
                <a:cs typeface="Biome Light" panose="020B0303030204020804" pitchFamily="34" charset="0"/>
              </a:rPr>
              <a:t>Surveys found that 43% of esports enthusiast have an annual household income of $110k or higher and 31% have an income of $130k or higher.</a:t>
            </a:r>
          </a:p>
          <a:p>
            <a:pPr marL="0" indent="0">
              <a:lnSpc>
                <a:spcPct val="100000"/>
              </a:lnSpc>
              <a:buNone/>
            </a:pPr>
            <a:r>
              <a:rPr lang="en-US" sz="1600" dirty="0">
                <a:cs typeface="Biome Light" panose="020B0303030204020804" pitchFamily="34" charset="0"/>
              </a:rPr>
              <a:t>This shows that esports fans in general </a:t>
            </a:r>
            <a:r>
              <a:rPr lang="en-US" dirty="0">
                <a:cs typeface="Biome Light" panose="020B0303030204020804" pitchFamily="34" charset="0"/>
              </a:rPr>
              <a:t>are working professionals with a strong global purchasing power.</a:t>
            </a:r>
            <a:endParaRPr lang="en-US" sz="1600" dirty="0">
              <a:cs typeface="Biome Light" panose="020B03030302040208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266980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63" name="Rectangle 9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5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093496" y="618681"/>
            <a:ext cx="2613872" cy="4794567"/>
          </a:xfrm>
        </p:spPr>
        <p:txBody>
          <a:bodyPr vert="horz" lIns="91440" tIns="45720" rIns="91440" bIns="45720" rtlCol="0" anchor="ctr">
            <a:normAutofit/>
          </a:bodyPr>
          <a:lstStyle/>
          <a:p>
            <a:pPr algn="l">
              <a:lnSpc>
                <a:spcPct val="90000"/>
              </a:lnSpc>
            </a:pPr>
            <a:r>
              <a:rPr lang="en-US" sz="3600" dirty="0">
                <a:solidFill>
                  <a:srgbClr val="FFFFFF"/>
                </a:solidFill>
              </a:rPr>
              <a:t>ESPORTS ARE GROWING QUICKLY</a:t>
            </a:r>
          </a:p>
        </p:txBody>
      </p:sp>
      <p:sp>
        <p:nvSpPr>
          <p:cNvPr id="116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hart, line chart&#10;&#10;Description automatically generated">
            <a:extLst>
              <a:ext uri="{FF2B5EF4-FFF2-40B4-BE49-F238E27FC236}">
                <a16:creationId xmlns:a16="http://schemas.microsoft.com/office/drawing/2014/main" id="{19E2D45F-B050-484E-B8E7-D9D95D726CCD}"/>
              </a:ext>
            </a:extLst>
          </p:cNvPr>
          <p:cNvPicPr>
            <a:picLocks noChangeAspect="1"/>
          </p:cNvPicPr>
          <p:nvPr/>
        </p:nvPicPr>
        <p:blipFill rotWithShape="1">
          <a:blip r:embed="rId2"/>
          <a:srcRect t="8751" b="2046"/>
          <a:stretch/>
        </p:blipFill>
        <p:spPr>
          <a:xfrm>
            <a:off x="976251" y="942538"/>
            <a:ext cx="7163222" cy="4808332"/>
          </a:xfrm>
          <a:prstGeom prst="rect">
            <a:avLst/>
          </a:prstGeom>
          <a:effectLst/>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defRPr/>
            </a:pPr>
            <a:fld id="{8C2E478F-E849-4A8C-AF1F-CBCC78A7CBFA}" type="slidenum">
              <a:rPr lang="en-US">
                <a:solidFill>
                  <a:srgbClr val="FFFFFF"/>
                </a:solidFill>
              </a:rPr>
              <a:pPr defTabSz="457200">
                <a:spcAft>
                  <a:spcPts val="600"/>
                </a:spcAft>
                <a:defRPr/>
              </a:pPr>
              <a:t>11</a:t>
            </a:fld>
            <a:endParaRPr lang="en-US">
              <a:solidFill>
                <a:srgbClr val="FFFFFF"/>
              </a:solidFill>
            </a:endParaRPr>
          </a:p>
        </p:txBody>
      </p:sp>
    </p:spTree>
    <p:extLst>
      <p:ext uri="{BB962C8B-B14F-4D97-AF65-F5344CB8AC3E}">
        <p14:creationId xmlns:p14="http://schemas.microsoft.com/office/powerpoint/2010/main" val="340789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TARGET AUDIENCE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OUR AUDIENCE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2762983"/>
          </a:xfrm>
        </p:spPr>
        <p:txBody>
          <a:bodyPr>
            <a:normAutofit/>
          </a:bodyPr>
          <a:lstStyle/>
          <a:p>
            <a:pPr marL="0" indent="0">
              <a:lnSpc>
                <a:spcPct val="100000"/>
              </a:lnSpc>
              <a:buNone/>
            </a:pPr>
            <a:r>
              <a:rPr lang="en-US" dirty="0">
                <a:cs typeface="Biome Light" panose="020B0303030204020804" pitchFamily="34" charset="0"/>
              </a:rPr>
              <a:t>Our target audience are those working professionals who are heavily invested in esports, who are financially stable, and who want to heighten the excitement of watching esports by putting money on the line in a safe manner.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495346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nSpc>
                <a:spcPct val="90000"/>
              </a:lnSpc>
            </a:pPr>
            <a:r>
              <a:rPr lang="en-US" sz="4000">
                <a:latin typeface="+mj-lt"/>
              </a:rPr>
              <a:t>TECHNICAL ASPECTS</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38200" y="1847128"/>
            <a:ext cx="3990968" cy="4272681"/>
          </a:xfrm>
        </p:spPr>
        <p:txBody>
          <a:bodyPr vert="horz" lIns="91440" tIns="45720" rIns="91440" bIns="45720" rtlCol="0">
            <a:normAutofit/>
          </a:bodyPr>
          <a:lstStyle/>
          <a:p>
            <a:pPr algn="l">
              <a:lnSpc>
                <a:spcPct val="90000"/>
              </a:lnSpc>
            </a:pPr>
            <a:r>
              <a:rPr lang="en-US" sz="2000" dirty="0"/>
              <a:t>We aim to provide a smart contract in which people can deposit Ethereum and bet on the outcome of esports matches.</a:t>
            </a:r>
          </a:p>
          <a:p>
            <a:pPr algn="l">
              <a:lnSpc>
                <a:spcPct val="90000"/>
              </a:lnSpc>
            </a:pPr>
            <a:r>
              <a:rPr lang="en-US" sz="2000" dirty="0"/>
              <a:t>Instead of calculating risk and creating odds which are in our favor, the market itself will determine the odds, allowing us to offer better odds than traditional bookie systems, while retaining peace of mind that comes with said systems.</a:t>
            </a:r>
          </a:p>
        </p:txBody>
      </p:sp>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844" r="1" b="1"/>
          <a:stretch/>
        </p:blipFill>
        <p:spPr>
          <a:xfrm>
            <a:off x="5191128" y="1847129"/>
            <a:ext cx="6162670" cy="4272677"/>
          </a:xfrm>
          <a:prstGeom prst="rect">
            <a:avLst/>
          </a:prstGeom>
        </p:spPr>
      </p:pic>
    </p:spTree>
    <p:extLst>
      <p:ext uri="{BB962C8B-B14F-4D97-AF65-F5344CB8AC3E}">
        <p14:creationId xmlns:p14="http://schemas.microsoft.com/office/powerpoint/2010/main" val="83977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nSpc>
                <a:spcPct val="90000"/>
              </a:lnSpc>
            </a:pPr>
            <a:r>
              <a:rPr lang="en-US" sz="4000">
                <a:latin typeface="+mj-lt"/>
              </a:rPr>
              <a:t>TECHNICAL ASPECTS</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38200" y="1847128"/>
            <a:ext cx="3990968" cy="4272681"/>
          </a:xfrm>
        </p:spPr>
        <p:txBody>
          <a:bodyPr vert="horz" lIns="91440" tIns="45720" rIns="91440" bIns="45720" rtlCol="0">
            <a:normAutofit/>
          </a:bodyPr>
          <a:lstStyle/>
          <a:p>
            <a:pPr algn="l">
              <a:lnSpc>
                <a:spcPct val="90000"/>
              </a:lnSpc>
            </a:pPr>
            <a:r>
              <a:rPr lang="en-US" sz="2000" dirty="0"/>
              <a:t>We suggest a low fee on all bets, such as 1%, which we will use to pay the Ethereum gas price, and any business overheads.</a:t>
            </a:r>
          </a:p>
          <a:p>
            <a:pPr algn="l">
              <a:lnSpc>
                <a:spcPct val="90000"/>
              </a:lnSpc>
            </a:pPr>
            <a:r>
              <a:rPr lang="en-US" sz="2000" dirty="0"/>
              <a:t>The rest will then be distributed evenly between an approved charity such as the Problem Gambling Foundation, and the governing entity the bet revolves around, such as a streamer or tournament organizer.</a:t>
            </a:r>
          </a:p>
          <a:p>
            <a:pPr algn="l">
              <a:lnSpc>
                <a:spcPct val="90000"/>
              </a:lnSpc>
            </a:pPr>
            <a:r>
              <a:rPr lang="en-US" sz="2000" dirty="0"/>
              <a:t>This both provides incentive to support the ESBN system and benefits the community.</a:t>
            </a:r>
          </a:p>
        </p:txBody>
      </p:sp>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844" r="1" b="1"/>
          <a:stretch/>
        </p:blipFill>
        <p:spPr>
          <a:xfrm>
            <a:off x="5191128" y="1847129"/>
            <a:ext cx="6162670" cy="4272677"/>
          </a:xfrm>
          <a:prstGeom prst="rect">
            <a:avLst/>
          </a:prstGeom>
        </p:spPr>
      </p:pic>
    </p:spTree>
    <p:extLst>
      <p:ext uri="{BB962C8B-B14F-4D97-AF65-F5344CB8AC3E}">
        <p14:creationId xmlns:p14="http://schemas.microsoft.com/office/powerpoint/2010/main" val="395031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nSpc>
                <a:spcPct val="90000"/>
              </a:lnSpc>
            </a:pPr>
            <a:r>
              <a:rPr lang="en-US" sz="4000">
                <a:latin typeface="+mj-lt"/>
              </a:rPr>
              <a:t>TECHNICAL ASPECTS</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38200" y="1847128"/>
            <a:ext cx="3990968" cy="4272681"/>
          </a:xfrm>
        </p:spPr>
        <p:txBody>
          <a:bodyPr vert="horz" lIns="91440" tIns="45720" rIns="91440" bIns="45720" rtlCol="0">
            <a:normAutofit/>
          </a:bodyPr>
          <a:lstStyle/>
          <a:p>
            <a:pPr algn="l">
              <a:lnSpc>
                <a:spcPct val="90000"/>
              </a:lnSpc>
            </a:pPr>
            <a:r>
              <a:rPr lang="en-US" sz="2000" dirty="0"/>
              <a:t>While this system can theoretically work for any esport, it would ideally be implemented for those with a readily available public record of match results that we can use to verify the results of matches and automatically release funds to the winners.</a:t>
            </a:r>
          </a:p>
          <a:p>
            <a:pPr algn="l">
              <a:lnSpc>
                <a:spcPct val="90000"/>
              </a:lnSpc>
            </a:pPr>
            <a:r>
              <a:rPr lang="en-US" sz="2000" dirty="0"/>
              <a:t>One example of a resource we could pull from is the League of Legends resource OP.GG which contains an automatically updating public ledger of match results.</a:t>
            </a:r>
          </a:p>
        </p:txBody>
      </p:sp>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844" r="1" b="1"/>
          <a:stretch/>
        </p:blipFill>
        <p:spPr>
          <a:xfrm>
            <a:off x="5191128" y="1847129"/>
            <a:ext cx="6162670" cy="4272677"/>
          </a:xfrm>
          <a:prstGeom prst="rect">
            <a:avLst/>
          </a:prstGeom>
        </p:spPr>
      </p:pic>
    </p:spTree>
    <p:extLst>
      <p:ext uri="{BB962C8B-B14F-4D97-AF65-F5344CB8AC3E}">
        <p14:creationId xmlns:p14="http://schemas.microsoft.com/office/powerpoint/2010/main" val="189278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38200" y="176214"/>
            <a:ext cx="10515600" cy="1481188"/>
          </a:xfrm>
        </p:spPr>
        <p:txBody>
          <a:bodyPr vert="horz" lIns="91440" tIns="45720" rIns="91440" bIns="45720" rtlCol="0" anchor="ctr">
            <a:normAutofit/>
          </a:bodyPr>
          <a:lstStyle/>
          <a:p>
            <a:pPr>
              <a:lnSpc>
                <a:spcPct val="90000"/>
              </a:lnSpc>
            </a:pPr>
            <a:r>
              <a:rPr lang="en-US" sz="4000">
                <a:latin typeface="+mj-lt"/>
              </a:rPr>
              <a:t>TECHNICAL ASPECTS</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38200" y="1847128"/>
            <a:ext cx="3990968" cy="4272681"/>
          </a:xfrm>
        </p:spPr>
        <p:txBody>
          <a:bodyPr vert="horz" lIns="91440" tIns="45720" rIns="91440" bIns="45720" rtlCol="0">
            <a:normAutofit fontScale="92500" lnSpcReduction="20000"/>
          </a:bodyPr>
          <a:lstStyle/>
          <a:p>
            <a:pPr algn="l">
              <a:lnSpc>
                <a:spcPct val="90000"/>
              </a:lnSpc>
            </a:pPr>
            <a:r>
              <a:rPr lang="en-US" sz="2000" dirty="0"/>
              <a:t>The betting process would begin, either by website or by a bot implemented in a livestream channel. </a:t>
            </a:r>
          </a:p>
          <a:p>
            <a:pPr algn="l">
              <a:lnSpc>
                <a:spcPct val="90000"/>
              </a:lnSpc>
            </a:pPr>
            <a:r>
              <a:rPr lang="en-US" sz="2000" dirty="0"/>
              <a:t>Anyone with appropriate funds would be able to deposit money into the smart contract along with their prediction.</a:t>
            </a:r>
          </a:p>
          <a:p>
            <a:pPr algn="l">
              <a:lnSpc>
                <a:spcPct val="90000"/>
              </a:lnSpc>
            </a:pPr>
            <a:r>
              <a:rPr lang="en-US" sz="2000" dirty="0"/>
              <a:t>Given enough users the market would automatically adjust to the odds to an appropriate amount, and after a certain amount of time, bets would be unable to be added for the match.</a:t>
            </a:r>
          </a:p>
          <a:p>
            <a:pPr algn="l">
              <a:lnSpc>
                <a:spcPct val="90000"/>
              </a:lnSpc>
            </a:pPr>
            <a:r>
              <a:rPr lang="en-US" sz="2000" dirty="0"/>
              <a:t>Once the match’s result is uploaded to the queried website the funds that are held by the smart contract would be released to the winners minus the small fee.</a:t>
            </a:r>
          </a:p>
        </p:txBody>
      </p:sp>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844" r="1" b="1"/>
          <a:stretch/>
        </p:blipFill>
        <p:spPr>
          <a:xfrm>
            <a:off x="5191128" y="1847129"/>
            <a:ext cx="6162670" cy="4272677"/>
          </a:xfrm>
          <a:prstGeom prst="rect">
            <a:avLst/>
          </a:prstGeom>
        </p:spPr>
      </p:pic>
    </p:spTree>
    <p:extLst>
      <p:ext uri="{BB962C8B-B14F-4D97-AF65-F5344CB8AC3E}">
        <p14:creationId xmlns:p14="http://schemas.microsoft.com/office/powerpoint/2010/main" val="2657244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CONCERNS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17</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POTENTIAL CONCERNS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ETHICS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169383"/>
          </a:xfrm>
        </p:spPr>
        <p:txBody>
          <a:bodyPr>
            <a:normAutofit lnSpcReduction="10000"/>
          </a:bodyPr>
          <a:lstStyle/>
          <a:p>
            <a:pPr marL="0" indent="0">
              <a:lnSpc>
                <a:spcPct val="100000"/>
              </a:lnSpc>
              <a:buNone/>
            </a:pPr>
            <a:r>
              <a:rPr lang="en-US" sz="1600" dirty="0">
                <a:cs typeface="Biome Light" panose="020B0303030204020804" pitchFamily="34" charset="0"/>
              </a:rPr>
              <a:t>While the system itself is benign many people in the world do struggle with gambling addictions, and this could be a potential enabler for them.</a:t>
            </a:r>
          </a:p>
          <a:p>
            <a:pPr marL="0" indent="0">
              <a:lnSpc>
                <a:spcPct val="100000"/>
              </a:lnSpc>
              <a:buNone/>
            </a:pPr>
            <a:r>
              <a:rPr lang="en-US" dirty="0">
                <a:cs typeface="Biome Light" panose="020B0303030204020804" pitchFamily="34" charset="0"/>
              </a:rPr>
              <a:t>Also, </a:t>
            </a:r>
            <a:r>
              <a:rPr lang="en-US" sz="1600" dirty="0">
                <a:cs typeface="Biome Light" panose="020B0303030204020804" pitchFamily="34" charset="0"/>
              </a:rPr>
              <a:t>due to th</a:t>
            </a:r>
            <a:r>
              <a:rPr lang="en-US" dirty="0">
                <a:cs typeface="Biome Light" panose="020B0303030204020804" pitchFamily="34" charset="0"/>
              </a:rPr>
              <a:t>e nature of gambling traditionally being restricted to those of a certain age, this system could potentially be used to circumvent that, as there is no way to verify the user.</a:t>
            </a:r>
          </a:p>
          <a:p>
            <a:pPr marL="0" indent="0">
              <a:lnSpc>
                <a:spcPct val="100000"/>
              </a:lnSpc>
              <a:buNone/>
            </a:pPr>
            <a:r>
              <a:rPr lang="en-US" dirty="0">
                <a:cs typeface="Biome Light" panose="020B0303030204020804" pitchFamily="34" charset="0"/>
              </a:rPr>
              <a:t>This also opens potential problems with match fixing which esports has had scandals in the past with, and streamers would be highly susceptible as they would be playing many low stake games daily which would be almost imperceivable if they were being fixed.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18</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218001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POTENTIAL CONCERNS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LEGALITY</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270983"/>
          </a:xfrm>
        </p:spPr>
        <p:txBody>
          <a:bodyPr>
            <a:normAutofit lnSpcReduction="10000"/>
          </a:bodyPr>
          <a:lstStyle/>
          <a:p>
            <a:pPr marL="0" indent="0">
              <a:lnSpc>
                <a:spcPct val="100000"/>
              </a:lnSpc>
              <a:buNone/>
            </a:pPr>
            <a:r>
              <a:rPr lang="en-US" sz="1600" dirty="0">
                <a:cs typeface="Biome Light" panose="020B0303030204020804" pitchFamily="34" charset="0"/>
              </a:rPr>
              <a:t>While esports betting is legal in many countries, including New Zealand, this is not the case in all, thus we would potentially be providing an illegal service to denizens of said countries.</a:t>
            </a:r>
          </a:p>
          <a:p>
            <a:pPr marL="0" indent="0">
              <a:lnSpc>
                <a:spcPct val="100000"/>
              </a:lnSpc>
              <a:buNone/>
            </a:pPr>
            <a:r>
              <a:rPr lang="en-US" dirty="0">
                <a:cs typeface="Biome Light" panose="020B0303030204020804" pitchFamily="34" charset="0"/>
              </a:rPr>
              <a:t>If we were to enforce strict limitations on either origins or age, there is nothing to stop a person purchasing a verified account and using it as their own.</a:t>
            </a:r>
          </a:p>
          <a:p>
            <a:pPr marL="0" indent="0">
              <a:lnSpc>
                <a:spcPct val="100000"/>
              </a:lnSpc>
              <a:buNone/>
            </a:pPr>
            <a:r>
              <a:rPr lang="en-US" dirty="0">
                <a:cs typeface="Biome Light" panose="020B0303030204020804" pitchFamily="34" charset="0"/>
              </a:rPr>
              <a:t>Currently New Zealand has a well defined and well-regulated gambling industry, and although it is legal to bet on esports local operators are unable provide “remote interactive gambling” services.</a:t>
            </a:r>
          </a:p>
          <a:p>
            <a:pPr marL="0" indent="0">
              <a:lnSpc>
                <a:spcPct val="100000"/>
              </a:lnSpc>
              <a:buNone/>
            </a:pPr>
            <a:endParaRPr lang="en-US" dirty="0">
              <a:cs typeface="Biome Light" panose="020B0303030204020804" pitchFamily="34" charset="0"/>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19</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815303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ESBN PRIMER</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t>INTRODUCTION</a:t>
            </a:r>
          </a:p>
          <a:p>
            <a:r>
              <a:rPr lang="en-US" dirty="0"/>
              <a:t>RESEARCH</a:t>
            </a:r>
          </a:p>
          <a:p>
            <a:r>
              <a:rPr lang="en-US" dirty="0"/>
              <a:t>TARGET AUDIENCE</a:t>
            </a:r>
          </a:p>
          <a:p>
            <a:r>
              <a:rPr lang="en-US" dirty="0"/>
              <a:t>TECHNICAL ASPECTS</a:t>
            </a:r>
          </a:p>
          <a:p>
            <a:r>
              <a:rPr lang="en-US" dirty="0"/>
              <a:t>CONCERNS</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POTENTIAL CONCERNS</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POTENTIAL SOLUTIONS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446346"/>
          </a:xfrm>
        </p:spPr>
        <p:txBody>
          <a:bodyPr>
            <a:normAutofit lnSpcReduction="10000"/>
          </a:bodyPr>
          <a:lstStyle/>
          <a:p>
            <a:pPr marL="0" indent="0">
              <a:lnSpc>
                <a:spcPct val="100000"/>
              </a:lnSpc>
              <a:buNone/>
            </a:pPr>
            <a:r>
              <a:rPr lang="en-US" dirty="0">
                <a:cs typeface="Biome Light" panose="020B0303030204020804" pitchFamily="34" charset="0"/>
              </a:rPr>
              <a:t>Although there is now way to prevent those with gambling problems from partaking in our services, we can take a similar approach as the New Zealand government, by taking a portion of the funds raised and directing them to appropriate charities, such as the Problem Gambling Foundation.</a:t>
            </a:r>
          </a:p>
          <a:p>
            <a:pPr marL="0" indent="0">
              <a:lnSpc>
                <a:spcPct val="100000"/>
              </a:lnSpc>
              <a:buNone/>
            </a:pPr>
            <a:r>
              <a:rPr lang="en-US" dirty="0">
                <a:cs typeface="Biome Light" panose="020B0303030204020804" pitchFamily="34" charset="0"/>
              </a:rPr>
              <a:t>As for the legality of the project, this would likely need thorough investigation into the current laws, and future law surrounding both gambling, and decentralized autonomous organizations, of not just New Zealand but the entire world.</a:t>
            </a:r>
          </a:p>
          <a:p>
            <a:pPr marL="0" indent="0">
              <a:lnSpc>
                <a:spcPct val="100000"/>
              </a:lnSpc>
              <a:buNone/>
            </a:pPr>
            <a:r>
              <a:rPr lang="en-US" dirty="0">
                <a:cs typeface="Biome Light" panose="020B0303030204020804" pitchFamily="34" charset="0"/>
              </a:rPr>
              <a:t>Thus we will likely need large funding and a strong legal team to implement a full-scale version, as well as flexibility as laws change worldwide.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20</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261421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SAFE PEER-TO-PEER ESPORTS BETTING</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aim to provide better odds for our clients and utilize the fees gathered to give back to the community.</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ESPORTS IS A GROWING MARKET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aim to provide additional entertainment for financially stable esports enthusiasts.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 NEED TO REMAIN FLEXIBLE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Regulations around gambling, and decentralized autonomous organizations differ worldwide and are seeing drastic changes.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MATTHEW HILL</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 027 69 69 979</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8216526" y="3903126"/>
            <a:ext cx="3975474" cy="518795"/>
          </a:xfrm>
        </p:spPr>
        <p:txBody>
          <a:bodyPr>
            <a:noAutofit/>
          </a:bodyPr>
          <a:lstStyle/>
          <a:p>
            <a:r>
              <a:rPr lang="en-US" dirty="0"/>
              <a:t>matthillwakatipu@gmail.com</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 to </a:t>
            </a:r>
            <a:r>
              <a:rPr lang="en-US" cap="none" dirty="0"/>
              <a:t>ESBN</a:t>
            </a:r>
            <a:endParaRPr lang="en-US" dirty="0"/>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ABOUT ME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118583"/>
          </a:xfrm>
        </p:spPr>
        <p:txBody>
          <a:bodyPr>
            <a:normAutofit lnSpcReduction="10000"/>
          </a:bodyPr>
          <a:lstStyle/>
          <a:p>
            <a:pPr marL="0" indent="0">
              <a:lnSpc>
                <a:spcPct val="100000"/>
              </a:lnSpc>
              <a:buNone/>
            </a:pPr>
            <a:r>
              <a:rPr lang="en-US" sz="1600" dirty="0">
                <a:cs typeface="Biome Light" panose="020B0303030204020804" pitchFamily="34" charset="0"/>
              </a:rPr>
              <a:t>I am a third-year student at Victoria University,  working towards a Bachelor of Science, with a specialization in artificial intelligence.</a:t>
            </a:r>
          </a:p>
          <a:p>
            <a:pPr marL="0" indent="0">
              <a:lnSpc>
                <a:spcPct val="100000"/>
              </a:lnSpc>
              <a:buNone/>
            </a:pPr>
            <a:r>
              <a:rPr lang="en-US" dirty="0">
                <a:cs typeface="Biome Light" panose="020B0303030204020804" pitchFamily="34" charset="0"/>
              </a:rPr>
              <a:t>My domains of interest are Software Development and Artificial Intelligence, primarily focused on deep neural networks.</a:t>
            </a:r>
          </a:p>
          <a:p>
            <a:pPr marL="0" indent="0">
              <a:lnSpc>
                <a:spcPct val="100000"/>
              </a:lnSpc>
              <a:buNone/>
            </a:pPr>
            <a:r>
              <a:rPr lang="en-US" dirty="0">
                <a:cs typeface="Biome Light" panose="020B0303030204020804" pitchFamily="34" charset="0"/>
              </a:rPr>
              <a:t>Throughout my life I have been involved in various esports scenes, namely StarCraft2, League of Legends and StarCraft: Brood War.</a:t>
            </a:r>
          </a:p>
          <a:p>
            <a:pPr marL="0" indent="0">
              <a:lnSpc>
                <a:spcPct val="100000"/>
              </a:lnSpc>
              <a:buNone/>
            </a:pPr>
            <a:r>
              <a:rPr lang="en-US" dirty="0">
                <a:cs typeface="Biome Light" panose="020B0303030204020804" pitchFamily="34" charset="0"/>
              </a:rPr>
              <a:t>One of my long-term goals is research into using machine learning as a supplementary practice tool for professional gamers.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 to </a:t>
            </a:r>
            <a:r>
              <a:rPr lang="en-US" cap="none" dirty="0"/>
              <a:t>ESBN</a:t>
            </a:r>
            <a:endParaRPr lang="en-US" dirty="0"/>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WHAT IS IT?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296383"/>
          </a:xfrm>
        </p:spPr>
        <p:txBody>
          <a:bodyPr>
            <a:normAutofit/>
          </a:bodyPr>
          <a:lstStyle/>
          <a:p>
            <a:pPr marL="0" indent="0">
              <a:lnSpc>
                <a:spcPct val="100000"/>
              </a:lnSpc>
              <a:buNone/>
            </a:pPr>
            <a:r>
              <a:rPr lang="en-US" sz="1600" dirty="0">
                <a:cs typeface="Biome Light" panose="020B0303030204020804" pitchFamily="34" charset="0"/>
              </a:rPr>
              <a:t>Esports Betting Network (ESBN) is a smart contract built on the Ethereum network which aims to provide a trustless system to enable peer-to-peer betting on your favourite esports.</a:t>
            </a:r>
          </a:p>
          <a:p>
            <a:pPr marL="0" indent="0">
              <a:lnSpc>
                <a:spcPct val="100000"/>
              </a:lnSpc>
              <a:buNone/>
            </a:pPr>
            <a:r>
              <a:rPr lang="en-US" dirty="0">
                <a:cs typeface="Biome Light" panose="020B0303030204020804" pitchFamily="34" charset="0"/>
              </a:rPr>
              <a:t>We aim to provide coverage for both professional matches, and live streamed matches of professional and non-professional gamers.</a:t>
            </a:r>
          </a:p>
          <a:p>
            <a:pPr marL="0" indent="0">
              <a:lnSpc>
                <a:spcPct val="100000"/>
              </a:lnSpc>
              <a:buNone/>
            </a:pPr>
            <a:r>
              <a:rPr lang="en-US" dirty="0">
                <a:cs typeface="Biome Light" panose="020B0303030204020804" pitchFamily="34" charset="0"/>
              </a:rPr>
              <a:t>As opposed to traditional betting systems where the house takes a significant portion, we instead aim to provide lower fees,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414632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 to </a:t>
            </a:r>
            <a:r>
              <a:rPr lang="en-US" cap="none" dirty="0"/>
              <a:t>ESBN</a:t>
            </a:r>
            <a:endParaRPr lang="en-US" dirty="0"/>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WHY BLOCKCHAIN?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600" dirty="0">
                <a:cs typeface="Biome Light" panose="020B0303030204020804" pitchFamily="34" charset="0"/>
              </a:rPr>
              <a:t>By utilizing smart contracts and publicly available information of match results we can provide instantaneous and automatically realized payouts.</a:t>
            </a:r>
          </a:p>
          <a:p>
            <a:pPr marL="0" indent="0">
              <a:lnSpc>
                <a:spcPct val="100000"/>
              </a:lnSpc>
              <a:buNone/>
            </a:pPr>
            <a:r>
              <a:rPr lang="en-US" dirty="0">
                <a:cs typeface="Biome Light" panose="020B0303030204020804" pitchFamily="34" charset="0"/>
              </a:rPr>
              <a:t>The peer-to-peer nature allows us to let the market decide the odds, which alleviates the risk associated with taking bets, and in turn allows us to offer far better payout odds to our clients.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373824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ESPORTS AT A GLANCE</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25" name="Picture Placeholder 24" descr="A close up of a toy&#10;&#10;Description automatically generated">
            <a:extLst>
              <a:ext uri="{FF2B5EF4-FFF2-40B4-BE49-F238E27FC236}">
                <a16:creationId xmlns:a16="http://schemas.microsoft.com/office/drawing/2014/main" id="{585BCEE5-7A9A-4A04-B727-A8012AA388E4}"/>
              </a:ext>
            </a:extLst>
          </p:cNvPr>
          <p:cNvPicPr>
            <a:picLocks noGrp="1" noChangeAspect="1"/>
          </p:cNvPicPr>
          <p:nvPr>
            <p:ph type="pic" sz="quarter" idx="13"/>
          </p:nvPr>
        </p:nvPicPr>
        <p:blipFill>
          <a:blip r:embed="rId2"/>
          <a:srcRect l="16713" r="16713"/>
          <a:stretch>
            <a:fillRect/>
          </a:stretch>
        </p:blipFill>
        <p:spPr/>
      </p:pic>
    </p:spTree>
    <p:extLst>
      <p:ext uri="{BB962C8B-B14F-4D97-AF65-F5344CB8AC3E}">
        <p14:creationId xmlns:p14="http://schemas.microsoft.com/office/powerpoint/2010/main" val="29447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ESPORTS AT A GLANCE</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dirty="0"/>
              <a:t>WHY ARE WE INTERESTED?</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lnSpc>
                <a:spcPct val="100000"/>
              </a:lnSpc>
              <a:buNone/>
            </a:pPr>
            <a:r>
              <a:rPr lang="en-US" sz="1600" dirty="0">
                <a:cs typeface="Biome Light" panose="020B0303030204020804" pitchFamily="34" charset="0"/>
              </a:rPr>
              <a:t>The </a:t>
            </a:r>
            <a:r>
              <a:rPr lang="en-US" dirty="0">
                <a:cs typeface="Biome Light" panose="020B0303030204020804" pitchFamily="34" charset="0"/>
              </a:rPr>
              <a:t>e</a:t>
            </a:r>
            <a:r>
              <a:rPr lang="en-US" sz="1600" dirty="0">
                <a:cs typeface="Biome Light" panose="020B0303030204020804" pitchFamily="34" charset="0"/>
              </a:rPr>
              <a:t>sports industry is growing at a great pace, with a large proportion of the younger populations being interested, and both audience growth and global revenue increasing.</a:t>
            </a:r>
          </a:p>
          <a:p>
            <a:pPr marL="0" indent="0">
              <a:lnSpc>
                <a:spcPct val="100000"/>
              </a:lnSpc>
              <a:buNone/>
            </a:pPr>
            <a:r>
              <a:rPr lang="en-US" dirty="0">
                <a:cs typeface="Biome Light" panose="020B0303030204020804" pitchFamily="34" charset="0"/>
              </a:rPr>
              <a:t>With this fledgling market as well as seeing great growth is now beginning to introducing new innovative revenue streams such as streaming and digital goods.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Picture Placeholder 6" descr="A picture containing indoor, computer, sitting, keyboard&#10;&#10;Description automatically generated">
            <a:extLst>
              <a:ext uri="{FF2B5EF4-FFF2-40B4-BE49-F238E27FC236}">
                <a16:creationId xmlns:a16="http://schemas.microsoft.com/office/drawing/2014/main" id="{1A2802A4-7C94-4F36-8F12-7DD71C7DB281}"/>
              </a:ext>
            </a:extLst>
          </p:cNvPr>
          <p:cNvPicPr>
            <a:picLocks noGrp="1" noChangeAspect="1"/>
          </p:cNvPicPr>
          <p:nvPr>
            <p:ph type="pic" sz="quarter" idx="14"/>
          </p:nvPr>
        </p:nvPicPr>
        <p:blipFill>
          <a:blip r:embed="rId3"/>
          <a:srcRect l="23595" r="23595"/>
          <a:stretch>
            <a:fillRect/>
          </a:stretch>
        </p:blipFill>
        <p:spPr/>
      </p:pic>
    </p:spTree>
    <p:extLst>
      <p:ext uri="{BB962C8B-B14F-4D97-AF65-F5344CB8AC3E}">
        <p14:creationId xmlns:p14="http://schemas.microsoft.com/office/powerpoint/2010/main" val="342031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9" name="Rectangle 14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093496" y="618681"/>
            <a:ext cx="2613872" cy="4794567"/>
          </a:xfrm>
        </p:spPr>
        <p:txBody>
          <a:bodyPr vert="horz" lIns="91440" tIns="45720" rIns="91440" bIns="45720" rtlCol="0" anchor="ctr">
            <a:normAutofit/>
          </a:bodyPr>
          <a:lstStyle/>
          <a:p>
            <a:pPr algn="l">
              <a:lnSpc>
                <a:spcPct val="90000"/>
              </a:lnSpc>
            </a:pPr>
            <a:r>
              <a:rPr lang="en-US" sz="3600">
                <a:solidFill>
                  <a:srgbClr val="FFFFFF"/>
                </a:solidFill>
              </a:rPr>
              <a:t>ESPORTS ARE GROWING QUICKLY</a:t>
            </a:r>
          </a:p>
        </p:txBody>
      </p:sp>
      <p:sp>
        <p:nvSpPr>
          <p:cNvPr id="1050"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89B0CB7E-E841-4C5F-8DE4-47ECD12403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9" r="13771"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8C2E478F-E849-4A8C-AF1F-CBCC78A7CBFA}" type="slidenum">
              <a:rPr lang="en-US">
                <a:solidFill>
                  <a:srgbClr val="FFFFFF"/>
                </a:solidFill>
              </a:rPr>
              <a:pPr defTabSz="457200">
                <a:spcAft>
                  <a:spcPts val="600"/>
                </a:spcAft>
              </a:pPr>
              <a:t>8</a:t>
            </a:fld>
            <a:endParaRPr lang="en-US">
              <a:solidFill>
                <a:srgbClr val="FFFFFF"/>
              </a:solidFill>
            </a:endParaRPr>
          </a:p>
        </p:txBody>
      </p:sp>
    </p:spTree>
    <p:extLst>
      <p:ext uri="{BB962C8B-B14F-4D97-AF65-F5344CB8AC3E}">
        <p14:creationId xmlns:p14="http://schemas.microsoft.com/office/powerpoint/2010/main" val="86947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13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lgn="l">
              <a:lnSpc>
                <a:spcPct val="90000"/>
              </a:lnSpc>
            </a:pPr>
            <a:r>
              <a:rPr lang="en-US" sz="3700"/>
              <a:t>ESPORTS ARE GROWING QUICKLY</a:t>
            </a:r>
          </a:p>
        </p:txBody>
      </p:sp>
      <p:sp>
        <p:nvSpPr>
          <p:cNvPr id="2061" name="Rectangle 1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3D5F9D07-A3B8-44BB-8606-B11C84EDB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0" r="12596"/>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610599" y="6492240"/>
            <a:ext cx="3126933" cy="365125"/>
          </a:xfrm>
        </p:spPr>
        <p:txBody>
          <a:bodyPr vert="horz" lIns="91440" tIns="45720" rIns="91440" bIns="45720" rtlCol="0" anchor="ctr">
            <a:normAutofit/>
          </a:bodyPr>
          <a:lstStyle/>
          <a:p>
            <a:pPr>
              <a:spcAft>
                <a:spcPts val="600"/>
              </a:spcAft>
              <a:defRPr/>
            </a:pPr>
            <a:fld id="{8C2E478F-E849-4A8C-AF1F-CBCC78A7CBFA}" type="slidenum">
              <a:rPr lang="en-US">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4510076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853a52ad-967e-4f8a-be8a-31da237b0a4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E2B140CFF2F84E80152486CC848D38" ma:contentTypeVersion="4" ma:contentTypeDescription="Create a new document." ma:contentTypeScope="" ma:versionID="7a32f519950180a65ead3549302ee314">
  <xsd:schema xmlns:xsd="http://www.w3.org/2001/XMLSchema" xmlns:xs="http://www.w3.org/2001/XMLSchema" xmlns:p="http://schemas.microsoft.com/office/2006/metadata/properties" xmlns:ns3="853a52ad-967e-4f8a-be8a-31da237b0a45" targetNamespace="http://schemas.microsoft.com/office/2006/metadata/properties" ma:root="true" ma:fieldsID="ee83c45be0bd751729f6fce8f85862aa" ns3:_="">
    <xsd:import namespace="853a52ad-967e-4f8a-be8a-31da237b0a4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3a52ad-967e-4f8a-be8a-31da237b0a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853a52ad-967e-4f8a-be8a-31da237b0a45"/>
  </ds:schemaRefs>
</ds:datastoreItem>
</file>

<file path=customXml/itemProps3.xml><?xml version="1.0" encoding="utf-8"?>
<ds:datastoreItem xmlns:ds="http://schemas.openxmlformats.org/officeDocument/2006/customXml" ds:itemID="{07BE95E2-35AE-4CF2-B782-28D49DF2DB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3a52ad-967e-4f8a-be8a-31da237b0a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TotalTime>
  <Words>1240</Words>
  <Application>Microsoft Office PowerPoint</Application>
  <PresentationFormat>Widescreen</PresentationFormat>
  <Paragraphs>114</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Esports Betting Network</vt:lpstr>
      <vt:lpstr>ESBN PRIMER</vt:lpstr>
      <vt:lpstr>INTRODUCTION to ESBN</vt:lpstr>
      <vt:lpstr>INTRODUCTION to ESBN</vt:lpstr>
      <vt:lpstr>INTRODUCTION to ESBN</vt:lpstr>
      <vt:lpstr>ESPORTS AT A GLANCE</vt:lpstr>
      <vt:lpstr>ESPORTS AT A GLANCE</vt:lpstr>
      <vt:lpstr>ESPORTS ARE GROWING QUICKLY</vt:lpstr>
      <vt:lpstr>ESPORTS ARE GROWING QUICKLY</vt:lpstr>
      <vt:lpstr>TARGET AUDIENCE</vt:lpstr>
      <vt:lpstr>ESPORTS ARE GROWING QUICKLY</vt:lpstr>
      <vt:lpstr>TARGET AUDIENCE</vt:lpstr>
      <vt:lpstr>TECHNICAL ASPECTS</vt:lpstr>
      <vt:lpstr>TECHNICAL ASPECTS</vt:lpstr>
      <vt:lpstr>TECHNICAL ASPECTS</vt:lpstr>
      <vt:lpstr>TECHNICAL ASPECTS</vt:lpstr>
      <vt:lpstr>CONCERNS</vt:lpstr>
      <vt:lpstr>POTENTIAL CONCERNS</vt:lpstr>
      <vt:lpstr>POTENTIAL CONCERNS</vt:lpstr>
      <vt:lpstr>POTENTIAL CONCERNS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Betting Network</dc:title>
  <dc:creator>Matthew Hill</dc:creator>
  <cp:lastModifiedBy>Matthew Hill</cp:lastModifiedBy>
  <cp:revision>2</cp:revision>
  <dcterms:created xsi:type="dcterms:W3CDTF">2020-11-18T06:19:03Z</dcterms:created>
  <dcterms:modified xsi:type="dcterms:W3CDTF">2021-04-09T03:43:39Z</dcterms:modified>
</cp:coreProperties>
</file>